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1" r:id="rId1"/>
  </p:sldMasterIdLst>
  <p:notesMasterIdLst>
    <p:notesMasterId r:id="rId20"/>
  </p:notesMasterIdLst>
  <p:handoutMasterIdLst>
    <p:handoutMasterId r:id="rId21"/>
  </p:handoutMasterIdLst>
  <p:sldIdLst>
    <p:sldId id="352" r:id="rId2"/>
    <p:sldId id="363" r:id="rId3"/>
    <p:sldId id="362" r:id="rId4"/>
    <p:sldId id="410" r:id="rId5"/>
    <p:sldId id="442" r:id="rId6"/>
    <p:sldId id="441" r:id="rId7"/>
    <p:sldId id="432" r:id="rId8"/>
    <p:sldId id="433" r:id="rId9"/>
    <p:sldId id="434" r:id="rId10"/>
    <p:sldId id="435" r:id="rId11"/>
    <p:sldId id="436" r:id="rId12"/>
    <p:sldId id="437" r:id="rId13"/>
    <p:sldId id="439" r:id="rId14"/>
    <p:sldId id="438" r:id="rId15"/>
    <p:sldId id="440" r:id="rId16"/>
    <p:sldId id="427" r:id="rId17"/>
    <p:sldId id="431" r:id="rId18"/>
    <p:sldId id="398" r:id="rId19"/>
  </p:sldIdLst>
  <p:sldSz cx="9144000" cy="6858000" type="screen4x3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105" charset="0"/>
        <a:ea typeface="ＭＳ Ｐゴシック" pitchFamily="-105" charset="-128"/>
        <a:cs typeface="ＭＳ Ｐゴシック" pitchFamily="-105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4E8C"/>
    <a:srgbClr val="CED923"/>
    <a:srgbClr val="0D5891"/>
    <a:srgbClr val="1671A9"/>
    <a:srgbClr val="09436F"/>
    <a:srgbClr val="0080B7"/>
    <a:srgbClr val="0C6B91"/>
    <a:srgbClr val="108FC2"/>
    <a:srgbClr val="0049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260" autoAdjust="0"/>
    <p:restoredTop sz="94208" autoAdjust="0"/>
  </p:normalViewPr>
  <p:slideViewPr>
    <p:cSldViewPr snapToGrid="0" snapToObjects="1">
      <p:cViewPr varScale="1">
        <p:scale>
          <a:sx n="119" d="100"/>
          <a:sy n="119" d="100"/>
        </p:scale>
        <p:origin x="14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AC877C41-F4FD-BE47-891C-7A8D637A3B38}" type="datetime1">
              <a:rPr lang="en-US"/>
              <a:pPr>
                <a:defRPr/>
              </a:pPr>
              <a:t>11/14/18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53589B21-4935-BA4B-8DC1-EF2A04DDA86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0965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Helvetica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81A7F691-1D39-CE4D-9A0B-044445AFA9F2}" type="datetime1">
              <a:rPr lang="en-US"/>
              <a:pPr>
                <a:defRPr/>
              </a:pPr>
              <a:t>11/14/18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Helvetica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fld id="{6EA1ADED-F790-C84D-9D18-80A0717472E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452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-128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charset="-128"/>
        <a:cs typeface="Geneva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2BABB0E-8526-1042-8ADF-26898A115590}" type="slidenum">
              <a:rPr lang="en-US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A1ADED-F790-C84D-9D18-80A0717472E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50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A1ADED-F790-C84D-9D18-80A0717472E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EA1ADED-F790-C84D-9D18-80A0717472EA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80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9"/>
          <p:cNvSpPr txBox="1">
            <a:spLocks noChangeArrowheads="1"/>
          </p:cNvSpPr>
          <p:nvPr userDrawn="1"/>
        </p:nvSpPr>
        <p:spPr bwMode="auto">
          <a:xfrm>
            <a:off x="1612900" y="254281"/>
            <a:ext cx="73707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 eaLnBrk="1" hangingPunct="1">
              <a:defRPr/>
            </a:pPr>
            <a:r>
              <a:rPr lang="en-US" sz="1600" b="1" dirty="0">
                <a:latin typeface="Helvetica"/>
                <a:cs typeface="Helvetica"/>
              </a:rPr>
              <a:t>RACER</a:t>
            </a:r>
            <a:r>
              <a:rPr lang="en-US" sz="1600" b="1" baseline="0" dirty="0">
                <a:latin typeface="Helvetica"/>
                <a:cs typeface="Helvetica"/>
              </a:rPr>
              <a:t> Trust Buick City</a:t>
            </a:r>
            <a:endParaRPr lang="en-US" sz="1600" b="1" dirty="0">
              <a:latin typeface="Helvetica"/>
              <a:cs typeface="Helvetic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1822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fld id="{F900274B-0C77-DA45-B3E6-0BAEE31D6A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emf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0"/>
          <p:cNvPicPr>
            <a:picLocks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-7938" y="6399205"/>
            <a:ext cx="9144001" cy="77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 userDrawn="1"/>
        </p:nvGrpSpPr>
        <p:grpSpPr>
          <a:xfrm>
            <a:off x="-7938" y="6325"/>
            <a:ext cx="9144001" cy="1675977"/>
            <a:chOff x="-7938" y="6325"/>
            <a:chExt cx="9144001" cy="1675977"/>
          </a:xfrm>
        </p:grpSpPr>
        <p:pic>
          <p:nvPicPr>
            <p:cNvPr id="8" name="Picture 20"/>
            <p:cNvPicPr>
              <a:picLocks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7938" y="706957"/>
              <a:ext cx="9144001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20"/>
            <p:cNvPicPr>
              <a:picLocks/>
            </p:cNvPicPr>
            <p:nvPr userDrawn="1"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-7938" y="805382"/>
              <a:ext cx="9144001" cy="777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9" descr="racer vector - on white long.ai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79400" y="6325"/>
              <a:ext cx="5012267" cy="1675977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</p:sldLayoutIdLst>
  <p:transition spd="slow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0"/>
          <p:cNvSpPr txBox="1">
            <a:spLocks noChangeArrowheads="1"/>
          </p:cNvSpPr>
          <p:nvPr/>
        </p:nvSpPr>
        <p:spPr bwMode="auto">
          <a:xfrm>
            <a:off x="0" y="6027738"/>
            <a:ext cx="9144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/>
            <a:endParaRPr lang="en-US" sz="3000" dirty="0">
              <a:latin typeface="Helvetica" pitchFamily="-110" charset="0"/>
            </a:endParaRPr>
          </a:p>
          <a:p>
            <a:pPr algn="ctr" eaLnBrk="1" hangingPunct="1"/>
            <a:endParaRPr lang="en-US" i="1" dirty="0">
              <a:latin typeface="Helvetica" pitchFamily="-110" charset="0"/>
              <a:ea typeface="Helvetica" pitchFamily="-110" charset="0"/>
              <a:cs typeface="Helvetica" pitchFamily="-110" charset="0"/>
            </a:endParaRPr>
          </a:p>
        </p:txBody>
      </p:sp>
      <p:sp>
        <p:nvSpPr>
          <p:cNvPr id="15363" name="TextBox 13"/>
          <p:cNvSpPr txBox="1">
            <a:spLocks noChangeArrowheads="1"/>
          </p:cNvSpPr>
          <p:nvPr/>
        </p:nvSpPr>
        <p:spPr bwMode="auto">
          <a:xfrm>
            <a:off x="0" y="1769165"/>
            <a:ext cx="91440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dirty="0">
                <a:solidFill>
                  <a:srgbClr val="0D5891"/>
                </a:solidFill>
              </a:rPr>
              <a:t>RACER Trust </a:t>
            </a:r>
            <a:br>
              <a:rPr lang="en-US" sz="4000" b="1" dirty="0">
                <a:solidFill>
                  <a:srgbClr val="0D5891"/>
                </a:solidFill>
              </a:rPr>
            </a:br>
            <a:r>
              <a:rPr lang="en-US" sz="4000" b="1" dirty="0">
                <a:solidFill>
                  <a:srgbClr val="0D5891"/>
                </a:solidFill>
              </a:rPr>
              <a:t>Buick City</a:t>
            </a:r>
          </a:p>
          <a:p>
            <a:pPr algn="ctr" eaLnBrk="1" hangingPunct="1"/>
            <a:endParaRPr lang="en-US" sz="2000" b="1" dirty="0">
              <a:latin typeface="Helvetica"/>
              <a:cs typeface="Helvetica"/>
            </a:endParaRPr>
          </a:p>
          <a:p>
            <a:pPr algn="ctr" eaLnBrk="1" hangingPunct="1"/>
            <a:r>
              <a:rPr lang="en-US" sz="3600" b="1" i="1" dirty="0">
                <a:solidFill>
                  <a:srgbClr val="CED923"/>
                </a:solidFill>
                <a:latin typeface="Helvetica"/>
                <a:cs typeface="Helvetica"/>
              </a:rPr>
              <a:t>Project Update</a:t>
            </a:r>
          </a:p>
          <a:p>
            <a:pPr algn="ctr" eaLnBrk="1" hangingPunct="1"/>
            <a:endParaRPr lang="en-US" b="1" i="1" dirty="0">
              <a:solidFill>
                <a:srgbClr val="CED923"/>
              </a:solidFill>
              <a:latin typeface="Helvetica"/>
              <a:cs typeface="Helvetica"/>
            </a:endParaRPr>
          </a:p>
          <a:p>
            <a:pPr algn="ctr" eaLnBrk="1" hangingPunct="1"/>
            <a:endParaRPr lang="en-US" b="1" i="1" dirty="0">
              <a:solidFill>
                <a:srgbClr val="CED923"/>
              </a:solidFill>
              <a:latin typeface="Helvetica"/>
              <a:cs typeface="Helvetica"/>
            </a:endParaRPr>
          </a:p>
          <a:p>
            <a:pPr algn="ctr" eaLnBrk="1" hangingPunct="1"/>
            <a:endParaRPr lang="en-US" b="1" i="1" dirty="0">
              <a:solidFill>
                <a:srgbClr val="CED923"/>
              </a:solidFill>
              <a:latin typeface="Helvetica"/>
              <a:cs typeface="Helvetica"/>
            </a:endParaRPr>
          </a:p>
          <a:p>
            <a:pPr algn="ctr" eaLnBrk="1" hangingPunct="1"/>
            <a:endParaRPr lang="en-US" dirty="0">
              <a:solidFill>
                <a:srgbClr val="2D4E8C"/>
              </a:solidFill>
              <a:latin typeface="Helvetica"/>
              <a:cs typeface="Helvetica"/>
            </a:endParaRPr>
          </a:p>
          <a:p>
            <a:pPr algn="ctr" eaLnBrk="1" hangingPunct="1"/>
            <a:endParaRPr lang="en-US" dirty="0">
              <a:solidFill>
                <a:srgbClr val="2D4E8C"/>
              </a:solidFill>
              <a:latin typeface="Helvetica"/>
              <a:cs typeface="Helvetica"/>
            </a:endParaRPr>
          </a:p>
          <a:p>
            <a:pPr algn="ctr" eaLnBrk="1" hangingPunct="1"/>
            <a:endParaRPr lang="en-US" dirty="0">
              <a:solidFill>
                <a:srgbClr val="2D4E8C"/>
              </a:solidFill>
              <a:latin typeface="Helvetica"/>
              <a:cs typeface="Helvetica"/>
            </a:endParaRPr>
          </a:p>
          <a:p>
            <a:pPr algn="ctr" eaLnBrk="1" hangingPunct="1"/>
            <a:endParaRPr lang="en-US" dirty="0">
              <a:solidFill>
                <a:srgbClr val="2D4E8C"/>
              </a:solidFill>
              <a:latin typeface="Helvetica"/>
              <a:cs typeface="Helvetica"/>
            </a:endParaRPr>
          </a:p>
          <a:p>
            <a:pPr algn="ctr" eaLnBrk="1" hangingPunct="1"/>
            <a:endParaRPr lang="en-US" dirty="0">
              <a:solidFill>
                <a:srgbClr val="2D4E8C"/>
              </a:solidFill>
              <a:latin typeface="Helvetica"/>
              <a:cs typeface="Helvetica"/>
            </a:endParaRPr>
          </a:p>
          <a:p>
            <a:pPr algn="ctr" eaLnBrk="1" hangingPunct="1"/>
            <a:r>
              <a:rPr lang="en-US" dirty="0">
                <a:solidFill>
                  <a:srgbClr val="2D4E8C"/>
                </a:solidFill>
                <a:latin typeface="Helvetica"/>
                <a:cs typeface="Helvetica"/>
              </a:rPr>
              <a:t>racertrust.org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57185CF-B1EC-49BF-8A24-42631FAA6C08}"/>
              </a:ext>
            </a:extLst>
          </p:cNvPr>
          <p:cNvSpPr txBox="1"/>
          <p:nvPr/>
        </p:nvSpPr>
        <p:spPr>
          <a:xfrm>
            <a:off x="1709646" y="4636087"/>
            <a:ext cx="2217274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u="sng" dirty="0"/>
              <a:t>Wednesday, November 14th</a:t>
            </a:r>
            <a:endParaRPr lang="en-US" sz="900" u="sng" dirty="0"/>
          </a:p>
          <a:p>
            <a:r>
              <a:rPr lang="en-US" sz="900" b="1" dirty="0"/>
              <a:t>Harding Mott University Center Kiva</a:t>
            </a:r>
            <a:endParaRPr lang="en-US" sz="900" dirty="0"/>
          </a:p>
          <a:p>
            <a:r>
              <a:rPr lang="en-US" sz="900" b="1" dirty="0"/>
              <a:t>University of Michigan-Flint Campus </a:t>
            </a:r>
            <a:endParaRPr lang="en-US" sz="900" dirty="0"/>
          </a:p>
          <a:p>
            <a:r>
              <a:rPr lang="en-US" sz="900" b="1" dirty="0"/>
              <a:t>400 Mill Street</a:t>
            </a:r>
            <a:endParaRPr lang="en-US" sz="900" dirty="0"/>
          </a:p>
          <a:p>
            <a:r>
              <a:rPr lang="en-US" sz="900" b="1" dirty="0"/>
              <a:t>6 p.m.</a:t>
            </a:r>
            <a:endParaRPr lang="en-US" sz="9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B95B7E0-8715-4AA4-B924-A80B8A8C5C9C}"/>
              </a:ext>
            </a:extLst>
          </p:cNvPr>
          <p:cNvSpPr txBox="1"/>
          <p:nvPr/>
        </p:nvSpPr>
        <p:spPr>
          <a:xfrm>
            <a:off x="5332497" y="4636087"/>
            <a:ext cx="21018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b="1" u="sng" dirty="0"/>
              <a:t>Thursday, November 15th</a:t>
            </a:r>
            <a:endParaRPr lang="en-US" sz="900" u="sng" dirty="0"/>
          </a:p>
          <a:p>
            <a:r>
              <a:rPr lang="en-US" sz="900" b="1" dirty="0"/>
              <a:t>Metropolitan Baptist Tabernacle</a:t>
            </a:r>
            <a:endParaRPr lang="en-US" sz="900" dirty="0"/>
          </a:p>
          <a:p>
            <a:r>
              <a:rPr lang="en-US" sz="900" b="1" dirty="0"/>
              <a:t>930 E. Myrtle Avenue (at Industrial)</a:t>
            </a:r>
            <a:endParaRPr lang="en-US" sz="900" dirty="0"/>
          </a:p>
          <a:p>
            <a:r>
              <a:rPr lang="en-US" sz="900" b="1" dirty="0"/>
              <a:t>6 p.m.</a:t>
            </a:r>
            <a:endParaRPr lang="en-US" sz="900" dirty="0"/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69913" y="1354667"/>
            <a:ext cx="45592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>
              <a:spcAft>
                <a:spcPts val="1200"/>
              </a:spcAft>
            </a:pPr>
            <a:r>
              <a:rPr lang="en-US" sz="2800" b="1" dirty="0">
                <a:solidFill>
                  <a:srgbClr val="CED923"/>
                </a:solidFill>
                <a:latin typeface="Helvetica"/>
                <a:ea typeface="Helvetica" pitchFamily="-110" charset="0"/>
                <a:cs typeface="Helvetica"/>
              </a:rPr>
              <a:t>Information and Materials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474352" y="3244640"/>
            <a:ext cx="65799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racertrust.org/buickcity18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Helvetica"/>
                <a:cs typeface="Helvetica"/>
              </a:defRPr>
            </a:lvl1pPr>
          </a:lstStyle>
          <a:p>
            <a:fld id="{05B061DC-68AB-6A4A-BDF6-CCB06D1CE6A7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02179" y="1371600"/>
            <a:ext cx="357969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CED923"/>
                </a:solidFill>
                <a:latin typeface="Helvetica" charset="0"/>
                <a:ea typeface="Helvetica" charset="0"/>
                <a:cs typeface="Helvetica" charset="0"/>
              </a:rPr>
              <a:t>About RACER Trust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Helvetica"/>
                <a:cs typeface="Helvetica"/>
              </a:defRPr>
            </a:lvl1pPr>
          </a:lstStyle>
          <a:p>
            <a:fld id="{05B061DC-68AB-6A4A-BDF6-CCB06D1CE6A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A32ABDB-CD02-486E-BC3D-01793EBE24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3" y="1894820"/>
            <a:ext cx="8110537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  <a:latin typeface="Helvetica" charset="0"/>
                <a:ea typeface="Helvetica" charset="0"/>
                <a:cs typeface="Helvetica" charset="0"/>
              </a:rPr>
              <a:t>We own former General Motors Corp. (GM) properties – result of bankruptcy (June 2009)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2D4E8C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  <a:latin typeface="Helvetica" charset="0"/>
                <a:ea typeface="Helvetica" charset="0"/>
                <a:cs typeface="Helvetica" charset="0"/>
              </a:rPr>
              <a:t>RACER was established by U.S. Bankruptcy Court March 2011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2D4E8C"/>
                </a:solidFill>
                <a:latin typeface="Helvetica" charset="0"/>
                <a:ea typeface="Helvetica" charset="0"/>
                <a:cs typeface="Helvetica" charset="0"/>
              </a:rPr>
              <a:t>89 former GM locations, 14 states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2D4E8C"/>
                </a:solidFill>
                <a:latin typeface="Helvetica" charset="0"/>
                <a:ea typeface="Helvetica" charset="0"/>
                <a:cs typeface="Helvetica" charset="0"/>
              </a:rPr>
              <a:t>44 million square feet of industrial space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2D4E8C"/>
                </a:solidFill>
                <a:latin typeface="Helvetica" charset="0"/>
                <a:ea typeface="Helvetica" charset="0"/>
                <a:cs typeface="Helvetica" charset="0"/>
              </a:rPr>
              <a:t>66 buildings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2D4E8C"/>
                </a:solidFill>
                <a:latin typeface="Helvetica" charset="0"/>
                <a:ea typeface="Helvetica" charset="0"/>
                <a:cs typeface="Helvetica" charset="0"/>
              </a:rPr>
              <a:t>7,000 acres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rgbClr val="2D4E8C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2D4E8C"/>
                </a:solidFill>
                <a:latin typeface="Helvetica" charset="0"/>
                <a:ea typeface="Helvetica" charset="0"/>
                <a:cs typeface="Helvetica" charset="0"/>
              </a:rPr>
              <a:t>In Michigan we have 36 sites with environmental cleanup budgets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rgbClr val="2D4E8C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rgbClr val="2D4E8C"/>
                </a:solidFill>
                <a:latin typeface="Helvetica" charset="0"/>
                <a:ea typeface="Helvetica" charset="0"/>
                <a:cs typeface="Helvetica" charset="0"/>
              </a:rPr>
              <a:t>Buick City began with $33 million – we have $21 million remaining and long term budget to the year 2060</a:t>
            </a:r>
          </a:p>
          <a:p>
            <a:pPr marL="1257300" lvl="2" indent="-342900">
              <a:buFont typeface="Courier New" panose="02070309020205020404" pitchFamily="49" charset="0"/>
              <a:buChar char="o"/>
            </a:pPr>
            <a:endParaRPr lang="en-US" sz="2000" b="1" dirty="0">
              <a:solidFill>
                <a:srgbClr val="2D4E8C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02179" y="1371600"/>
            <a:ext cx="416556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 b="1" dirty="0">
                <a:solidFill>
                  <a:srgbClr val="CED923"/>
                </a:solidFill>
              </a:rPr>
              <a:t>RACER Trust’s Mission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671741" y="2197689"/>
            <a:ext cx="7992004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5891"/>
                </a:solidFill>
              </a:rPr>
              <a:t>Help </a:t>
            </a:r>
            <a:r>
              <a:rPr lang="en-US" sz="2000" b="1" dirty="0">
                <a:solidFill>
                  <a:srgbClr val="2D4E8C"/>
                </a:solidFill>
              </a:rPr>
              <a:t>communities</a:t>
            </a:r>
            <a:r>
              <a:rPr lang="en-US" sz="2000" b="1" dirty="0">
                <a:solidFill>
                  <a:srgbClr val="0D5891"/>
                </a:solidFill>
              </a:rPr>
              <a:t> affected by the closure of GM facilities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D589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5891"/>
                </a:solidFill>
              </a:rPr>
              <a:t>Conduct safe, effective, efficient environmental cleanups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D589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5891"/>
                </a:solidFill>
              </a:rPr>
              <a:t>Help create new jobs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D589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5891"/>
                </a:solidFill>
              </a:rPr>
              <a:t>Help bring new investment and local tax revenue</a:t>
            </a:r>
          </a:p>
          <a:p>
            <a:endParaRPr lang="en-US" sz="2000" b="1" dirty="0">
              <a:solidFill>
                <a:srgbClr val="0D589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D5891"/>
                </a:solidFill>
              </a:rPr>
              <a:t>Position properties for economic redevelopment and job creation through the sale to qualified, responsible buyers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0D5891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Helvetica"/>
                <a:cs typeface="Helvetica"/>
              </a:defRPr>
            </a:lvl1pPr>
          </a:lstStyle>
          <a:p>
            <a:fld id="{05B061DC-68AB-6A4A-BDF6-CCB06D1CE6A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418833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269D5DA-797F-4730-B503-765EF7FB7239}"/>
              </a:ext>
            </a:extLst>
          </p:cNvPr>
          <p:cNvSpPr/>
          <p:nvPr/>
        </p:nvSpPr>
        <p:spPr>
          <a:xfrm>
            <a:off x="978877" y="2389258"/>
            <a:ext cx="700453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We have been working on this site since April of 2011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We held a public information meeting in June 2013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Completed substantial work on site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Tonight we want to share a summary of what we have been doing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And what we plan to do over the months ahead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Our work has been complicated by the recent discovery of new contamination – we will explain further tonight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132EFB7E-9209-49C0-894B-51A6E53D031E}"/>
              </a:ext>
            </a:extLst>
          </p:cNvPr>
          <p:cNvSpPr txBox="1"/>
          <p:nvPr/>
        </p:nvSpPr>
        <p:spPr>
          <a:xfrm>
            <a:off x="914400" y="1591519"/>
            <a:ext cx="17828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ED923"/>
                </a:solidFill>
              </a:rPr>
              <a:t>Overview</a:t>
            </a:r>
            <a:endParaRPr lang="en-US" sz="2800" dirty="0">
              <a:solidFill>
                <a:srgbClr val="CED9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142632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AF478E2E-B5C1-41F0-B365-88E1B9F257EC}"/>
              </a:ext>
            </a:extLst>
          </p:cNvPr>
          <p:cNvSpPr/>
          <p:nvPr/>
        </p:nvSpPr>
        <p:spPr>
          <a:xfrm>
            <a:off x="939522" y="2157345"/>
            <a:ext cx="7983416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Grant Trigger, Michigan Cleanup Manager</a:t>
            </a:r>
          </a:p>
          <a:p>
            <a:pPr lvl="1"/>
            <a:r>
              <a:rPr lang="en-US" b="1" dirty="0">
                <a:solidFill>
                  <a:srgbClr val="2D4E8C"/>
                </a:solidFill>
              </a:rPr>
              <a:t>Review basic work done and current activities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Patricia Spitzley, Deputy Redevelopment Manager</a:t>
            </a:r>
          </a:p>
          <a:p>
            <a:pPr lvl="1"/>
            <a:r>
              <a:rPr lang="en-US" b="1" dirty="0">
                <a:solidFill>
                  <a:srgbClr val="2D4E8C"/>
                </a:solidFill>
              </a:rPr>
              <a:t>Overview of marketing and development activities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Others here to help answer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Small Group Discussions – Liz Boyd and Yvonne Lewis</a:t>
            </a:r>
          </a:p>
          <a:p>
            <a:pPr lvl="1"/>
            <a:r>
              <a:rPr lang="en-US" b="1" dirty="0">
                <a:solidFill>
                  <a:srgbClr val="2D4E8C"/>
                </a:solidFill>
              </a:rPr>
              <a:t>Are there questions that may need more information</a:t>
            </a:r>
          </a:p>
          <a:p>
            <a:pPr lvl="1"/>
            <a:r>
              <a:rPr lang="en-US" b="1" dirty="0">
                <a:solidFill>
                  <a:srgbClr val="2D4E8C"/>
                </a:solidFill>
              </a:rPr>
              <a:t>Better way to listen and answer questions</a:t>
            </a:r>
          </a:p>
          <a:p>
            <a:pPr lvl="1"/>
            <a:r>
              <a:rPr lang="en-US" b="1" dirty="0">
                <a:solidFill>
                  <a:srgbClr val="2D4E8C"/>
                </a:solidFill>
              </a:rPr>
              <a:t>If we cannot answer a question tonight - we will do our best to get an answer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Reconvene – sum up discussion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2D4E8C"/>
                </a:solidFill>
              </a:rPr>
              <a:t>Next meeting – late February/early March </a:t>
            </a:r>
          </a:p>
          <a:p>
            <a:pPr lvl="1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0D33115-525D-48F2-BCEE-D760645C0ACB}"/>
              </a:ext>
            </a:extLst>
          </p:cNvPr>
          <p:cNvSpPr txBox="1"/>
          <p:nvPr/>
        </p:nvSpPr>
        <p:spPr>
          <a:xfrm>
            <a:off x="939522" y="1445816"/>
            <a:ext cx="33720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ED923"/>
                </a:solidFill>
              </a:rPr>
              <a:t>Format for Tonight</a:t>
            </a:r>
            <a:endParaRPr lang="en-US" sz="2800" dirty="0">
              <a:solidFill>
                <a:srgbClr val="CED9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54802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8B819F83-0E5C-4435-9C55-3BFF45E77F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4658" y="-36629"/>
            <a:ext cx="5170494" cy="693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08347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08FF70DA-4B8B-4258-8CDC-467A71B5B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314" y="266958"/>
            <a:ext cx="9209314" cy="611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39338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935966F8-ED79-40BC-B7E6-87E7E376D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8716" y="80386"/>
            <a:ext cx="9684879" cy="626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20319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5EEFD523-F777-4FAB-8902-9D0EACFD7C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7260" y="249637"/>
            <a:ext cx="9398520" cy="606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895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549AC89-6FC1-403C-809B-3067A6DF5B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4490" y="206646"/>
            <a:ext cx="9472979" cy="6131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8033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1DCBA5C4-D529-4DC1-9F96-9DF9A8F01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610" y="168851"/>
            <a:ext cx="9542794" cy="6174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18806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296D003C-3770-4FEC-B080-DE378EDBA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922" y="214779"/>
            <a:ext cx="9561844" cy="616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984759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E2D7B673-1986-4EA1-95FC-B89D0B2C2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1408" y="175845"/>
            <a:ext cx="9566816" cy="62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22302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3B5F40F-B4DE-4C51-88A9-EE143700DF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9556" y="118444"/>
            <a:ext cx="9663112" cy="626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056956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41EF057-CD04-489B-9692-C5F7B0EAD427}"/>
              </a:ext>
            </a:extLst>
          </p:cNvPr>
          <p:cNvSpPr txBox="1"/>
          <p:nvPr/>
        </p:nvSpPr>
        <p:spPr>
          <a:xfrm>
            <a:off x="543311" y="1835275"/>
            <a:ext cx="79933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PFAS are a part of a group of chemicals used globally during the past 50years in manufacturing, firefighting and thousands of common household and other consumer products (USEPA):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Made up of “chains” of carbon atoms attached to fluorine and other atoms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Stable, persistent and mobile in the environment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Bioaccumulative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Potential adverse health effects, suspected carcinogen </a:t>
            </a:r>
          </a:p>
          <a:p>
            <a:endParaRPr lang="en-US" sz="1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D1590106-51F3-4261-8C52-4B3DEECC0A97}"/>
              </a:ext>
            </a:extLst>
          </p:cNvPr>
          <p:cNvGrpSpPr/>
          <p:nvPr/>
        </p:nvGrpSpPr>
        <p:grpSpPr>
          <a:xfrm>
            <a:off x="187571" y="3935057"/>
            <a:ext cx="8815836" cy="2216519"/>
            <a:chOff x="861564" y="10885384"/>
            <a:chExt cx="12118827" cy="481704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900D4C03-D892-47EC-9440-D81D162E8BD4}"/>
                </a:ext>
              </a:extLst>
            </p:cNvPr>
            <p:cNvGrpSpPr/>
            <p:nvPr/>
          </p:nvGrpSpPr>
          <p:grpSpPr>
            <a:xfrm>
              <a:off x="889274" y="10885384"/>
              <a:ext cx="12091117" cy="4817040"/>
              <a:chOff x="1143000" y="1657119"/>
              <a:chExt cx="9764209" cy="4238416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xmlns="" id="{C7707B84-869D-44B2-9C57-463085CBA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8531501" y="1664017"/>
                <a:ext cx="2339291" cy="3770472"/>
              </a:xfrm>
              <a:prstGeom prst="rect">
                <a:avLst/>
              </a:prstGeom>
              <a:ln w="28575">
                <a:solidFill>
                  <a:schemeClr val="bg1"/>
                </a:solidFill>
              </a:ln>
            </p:spPr>
          </p:pic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xmlns="" id="{D079B47E-9CFF-4FAD-95D2-3D4BF02852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409083" y="1664017"/>
                <a:ext cx="2186515" cy="3749346"/>
              </a:xfrm>
              <a:prstGeom prst="rect">
                <a:avLst/>
              </a:prstGeom>
              <a:ln w="28575">
                <a:solidFill>
                  <a:schemeClr val="bg1"/>
                </a:solidFill>
              </a:ln>
            </p:spPr>
          </p:pic>
          <p:pic>
            <p:nvPicPr>
              <p:cNvPr id="8" name="Grafik 1">
                <a:extLst>
                  <a:ext uri="{FF2B5EF4-FFF2-40B4-BE49-F238E27FC236}">
                    <a16:creationId xmlns:a16="http://schemas.microsoft.com/office/drawing/2014/main" xmlns="" id="{CD9E0C6B-1AC8-4F25-A9C3-88A026392B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59021" y="1664017"/>
                <a:ext cx="2327672" cy="3752626"/>
              </a:xfrm>
              <a:prstGeom prst="rect">
                <a:avLst/>
              </a:prstGeom>
              <a:ln w="28575">
                <a:solidFill>
                  <a:schemeClr val="bg1"/>
                </a:solidFill>
              </a:ln>
            </p:spPr>
          </p:pic>
          <p:pic>
            <p:nvPicPr>
              <p:cNvPr id="9" name="Grafik 2">
                <a:extLst>
                  <a:ext uri="{FF2B5EF4-FFF2-40B4-BE49-F238E27FC236}">
                    <a16:creationId xmlns:a16="http://schemas.microsoft.com/office/drawing/2014/main" xmlns="" id="{001F9EF0-8AFC-4278-A4E6-A0DA636647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22849" y="1664017"/>
                <a:ext cx="2425625" cy="3725363"/>
              </a:xfrm>
              <a:prstGeom prst="rect">
                <a:avLst/>
              </a:prstGeom>
              <a:ln w="28575">
                <a:solidFill>
                  <a:schemeClr val="bg1"/>
                </a:solidFill>
              </a:ln>
            </p:spPr>
          </p:pic>
          <p:pic>
            <p:nvPicPr>
              <p:cNvPr id="10" name="Grafik 1">
                <a:extLst>
                  <a:ext uri="{FF2B5EF4-FFF2-40B4-BE49-F238E27FC236}">
                    <a16:creationId xmlns:a16="http://schemas.microsoft.com/office/drawing/2014/main" xmlns="" id="{B423A8A2-45FA-4DBE-88E5-F9AE7C4523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13309" y="1657119"/>
                <a:ext cx="2433160" cy="3740700"/>
              </a:xfrm>
              <a:prstGeom prst="rect">
                <a:avLst/>
              </a:prstGeom>
              <a:ln w="28575">
                <a:solidFill>
                  <a:schemeClr val="bg1"/>
                </a:solidFill>
              </a:ln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xmlns="" id="{E097C827-87C4-4381-BF89-1AD49BB1F9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660669" y="1664017"/>
                <a:ext cx="2287344" cy="3733324"/>
              </a:xfrm>
              <a:prstGeom prst="rect">
                <a:avLst/>
              </a:prstGeom>
              <a:ln w="28575">
                <a:solidFill>
                  <a:schemeClr val="bg1"/>
                </a:solidFill>
              </a:ln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xmlns="" id="{C880C4A3-7930-42A1-AD70-29E92B8B09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365885" y="1664017"/>
                <a:ext cx="2663012" cy="3746004"/>
              </a:xfrm>
              <a:prstGeom prst="rect">
                <a:avLst/>
              </a:prstGeom>
              <a:ln w="28575">
                <a:solidFill>
                  <a:schemeClr val="bg1"/>
                </a:solidFill>
              </a:ln>
            </p:spPr>
          </p:pic>
          <p:pic>
            <p:nvPicPr>
              <p:cNvPr id="13" name="Grafik 4">
                <a:extLst>
                  <a:ext uri="{FF2B5EF4-FFF2-40B4-BE49-F238E27FC236}">
                    <a16:creationId xmlns:a16="http://schemas.microsoft.com/office/drawing/2014/main" xmlns="" id="{8E26B801-172F-47CD-9F9C-8CE950022A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43000" y="1664017"/>
                <a:ext cx="1783080" cy="3713119"/>
              </a:xfrm>
              <a:prstGeom prst="rect">
                <a:avLst/>
              </a:prstGeom>
              <a:ln w="28575">
                <a:solidFill>
                  <a:schemeClr val="bg1"/>
                </a:solidFill>
              </a:ln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6AF006CA-4448-4CD3-879E-8EE58B793479}"/>
                  </a:ext>
                </a:extLst>
              </p:cNvPr>
              <p:cNvSpPr txBox="1"/>
              <p:nvPr/>
            </p:nvSpPr>
            <p:spPr>
              <a:xfrm>
                <a:off x="1219759" y="5480623"/>
                <a:ext cx="1507010" cy="4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163"/>
                  </a:spcBef>
                  <a:spcAft>
                    <a:spcPts val="325"/>
                  </a:spcAft>
                </a:pPr>
                <a:r>
                  <a:rPr lang="en-GB" sz="900" b="1" dirty="0">
                    <a:solidFill>
                      <a:srgbClr val="1D1D1D"/>
                    </a:solidFill>
                  </a:rPr>
                  <a:t>Firefighting Foams</a:t>
                </a:r>
                <a:endParaRPr lang="en-US" sz="900" b="1" dirty="0">
                  <a:solidFill>
                    <a:srgbClr val="1D1D1D"/>
                  </a:solidFill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45897B6E-CE45-44BC-AE4A-6ECADC8F40F8}"/>
                  </a:ext>
                </a:extLst>
              </p:cNvPr>
              <p:cNvSpPr txBox="1"/>
              <p:nvPr/>
            </p:nvSpPr>
            <p:spPr>
              <a:xfrm>
                <a:off x="2931949" y="5480621"/>
                <a:ext cx="1107639" cy="4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163"/>
                  </a:spcBef>
                  <a:spcAft>
                    <a:spcPts val="325"/>
                  </a:spcAft>
                </a:pPr>
                <a:r>
                  <a:rPr lang="en-GB" sz="900" b="1" dirty="0">
                    <a:solidFill>
                      <a:srgbClr val="1D1D1D"/>
                    </a:solidFill>
                  </a:rPr>
                  <a:t>Metal Plating</a:t>
                </a:r>
                <a:endParaRPr lang="en-US" sz="900" b="1" dirty="0">
                  <a:solidFill>
                    <a:srgbClr val="1D1D1D"/>
                  </a:solidFill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C4EC2BBF-A67A-43DA-A64E-4DBC4254E91B}"/>
                  </a:ext>
                </a:extLst>
              </p:cNvPr>
              <p:cNvSpPr txBox="1"/>
              <p:nvPr/>
            </p:nvSpPr>
            <p:spPr>
              <a:xfrm>
                <a:off x="4113886" y="5480623"/>
                <a:ext cx="886111" cy="4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163"/>
                  </a:spcBef>
                  <a:spcAft>
                    <a:spcPts val="325"/>
                  </a:spcAft>
                </a:pPr>
                <a:r>
                  <a:rPr lang="en-GB" sz="900" b="1" dirty="0">
                    <a:solidFill>
                      <a:srgbClr val="1D1D1D"/>
                    </a:solidFill>
                  </a:rPr>
                  <a:t>Textiles</a:t>
                </a:r>
                <a:endParaRPr lang="en-US" sz="900" b="1" dirty="0">
                  <a:solidFill>
                    <a:srgbClr val="1D1D1D"/>
                  </a:solidFill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752BD0CF-2EE7-4440-A0AC-AC0657BEA0FA}"/>
                  </a:ext>
                </a:extLst>
              </p:cNvPr>
              <p:cNvSpPr txBox="1"/>
              <p:nvPr/>
            </p:nvSpPr>
            <p:spPr>
              <a:xfrm>
                <a:off x="5029990" y="5480623"/>
                <a:ext cx="922327" cy="4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163"/>
                  </a:spcBef>
                  <a:spcAft>
                    <a:spcPts val="325"/>
                  </a:spcAft>
                </a:pPr>
                <a:r>
                  <a:rPr lang="en-GB" sz="900" b="1" dirty="0">
                    <a:solidFill>
                      <a:srgbClr val="1D1D1D"/>
                    </a:solidFill>
                  </a:rPr>
                  <a:t>Electronics</a:t>
                </a:r>
                <a:endParaRPr lang="en-US" sz="900" b="1" dirty="0">
                  <a:solidFill>
                    <a:srgbClr val="1D1D1D"/>
                  </a:solidFill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CC7F9C9A-EEDF-4AFE-BE9D-A25AF87D9252}"/>
                  </a:ext>
                </a:extLst>
              </p:cNvPr>
              <p:cNvSpPr txBox="1"/>
              <p:nvPr/>
            </p:nvSpPr>
            <p:spPr>
              <a:xfrm>
                <a:off x="6062780" y="5480623"/>
                <a:ext cx="1033796" cy="4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163"/>
                  </a:spcBef>
                  <a:spcAft>
                    <a:spcPts val="325"/>
                  </a:spcAft>
                </a:pPr>
                <a:r>
                  <a:rPr lang="en-GB" sz="900" b="1" dirty="0">
                    <a:solidFill>
                      <a:srgbClr val="1D1D1D"/>
                    </a:solidFill>
                  </a:rPr>
                  <a:t>Photography</a:t>
                </a:r>
                <a:endParaRPr lang="en-US" sz="900" b="1" dirty="0">
                  <a:solidFill>
                    <a:srgbClr val="1D1D1D"/>
                  </a:solidFill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944FB465-F136-43EB-A67C-410A4A706C55}"/>
                  </a:ext>
                </a:extLst>
              </p:cNvPr>
              <p:cNvSpPr txBox="1"/>
              <p:nvPr/>
            </p:nvSpPr>
            <p:spPr>
              <a:xfrm>
                <a:off x="7207038" y="5480623"/>
                <a:ext cx="1181481" cy="4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163"/>
                  </a:spcBef>
                  <a:spcAft>
                    <a:spcPts val="325"/>
                  </a:spcAft>
                </a:pPr>
                <a:r>
                  <a:rPr lang="en-GB" sz="900" b="1" dirty="0">
                    <a:solidFill>
                      <a:srgbClr val="1D1D1D"/>
                    </a:solidFill>
                  </a:rPr>
                  <a:t>Paper Coatings</a:t>
                </a:r>
                <a:endParaRPr lang="en-US" sz="900" b="1" dirty="0">
                  <a:solidFill>
                    <a:srgbClr val="1D1D1D"/>
                  </a:solidFill>
                </a:endParaRP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74DD1454-F6C7-4E57-9A22-790CB9C9D089}"/>
                  </a:ext>
                </a:extLst>
              </p:cNvPr>
              <p:cNvSpPr txBox="1"/>
              <p:nvPr/>
            </p:nvSpPr>
            <p:spPr>
              <a:xfrm>
                <a:off x="8757213" y="5480623"/>
                <a:ext cx="590741" cy="4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163"/>
                  </a:spcBef>
                  <a:spcAft>
                    <a:spcPts val="325"/>
                  </a:spcAft>
                </a:pPr>
                <a:r>
                  <a:rPr lang="en-GB" sz="900" b="1" dirty="0">
                    <a:solidFill>
                      <a:srgbClr val="1D1D1D"/>
                    </a:solidFill>
                  </a:rPr>
                  <a:t>Paints</a:t>
                </a:r>
                <a:endParaRPr lang="en-US" sz="900" b="1" dirty="0">
                  <a:solidFill>
                    <a:srgbClr val="1D1D1D"/>
                  </a:solidFill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CF4A2BE8-1B1B-49F1-A1F3-EC78D7025CBA}"/>
                  </a:ext>
                </a:extLst>
              </p:cNvPr>
              <p:cNvSpPr txBox="1"/>
              <p:nvPr/>
            </p:nvSpPr>
            <p:spPr>
              <a:xfrm>
                <a:off x="9651885" y="5480623"/>
                <a:ext cx="1255324" cy="414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163"/>
                  </a:spcBef>
                  <a:spcAft>
                    <a:spcPts val="325"/>
                  </a:spcAft>
                </a:pPr>
                <a:r>
                  <a:rPr lang="en-GB" sz="900" b="1" dirty="0">
                    <a:solidFill>
                      <a:srgbClr val="1D1D1D"/>
                    </a:solidFill>
                  </a:rPr>
                  <a:t>Hydraulic Fluids</a:t>
                </a:r>
                <a:endParaRPr lang="en-US" sz="900" b="1" dirty="0">
                  <a:solidFill>
                    <a:srgbClr val="1D1D1D"/>
                  </a:solidFill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2640CDC2-882C-4339-9956-6E4269F81C58}"/>
                </a:ext>
              </a:extLst>
            </p:cNvPr>
            <p:cNvSpPr/>
            <p:nvPr/>
          </p:nvSpPr>
          <p:spPr>
            <a:xfrm>
              <a:off x="861564" y="10905013"/>
              <a:ext cx="12046021" cy="4243971"/>
            </a:xfrm>
            <a:prstGeom prst="rect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00" dirty="0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5E1F53F-67A5-41AD-918B-0AFE536AEA63}"/>
              </a:ext>
            </a:extLst>
          </p:cNvPr>
          <p:cNvSpPr/>
          <p:nvPr/>
        </p:nvSpPr>
        <p:spPr>
          <a:xfrm>
            <a:off x="316399" y="1271819"/>
            <a:ext cx="8532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ED923"/>
                </a:solidFill>
                <a:latin typeface="Helvetica" charset="0"/>
                <a:ea typeface="Helvetica" charset="0"/>
                <a:cs typeface="Helvetica" charset="0"/>
              </a:rPr>
              <a:t>What Are PFAS (Per- and Polyfluoroalkyl Substances)?</a:t>
            </a:r>
          </a:p>
        </p:txBody>
      </p:sp>
    </p:spTree>
    <p:extLst>
      <p:ext uri="{BB962C8B-B14F-4D97-AF65-F5344CB8AC3E}">
        <p14:creationId xmlns:p14="http://schemas.microsoft.com/office/powerpoint/2010/main" val="3119950642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41EF057-CD04-489B-9692-C5F7B0EAD427}"/>
              </a:ext>
            </a:extLst>
          </p:cNvPr>
          <p:cNvSpPr txBox="1"/>
          <p:nvPr/>
        </p:nvSpPr>
        <p:spPr>
          <a:xfrm>
            <a:off x="316399" y="1838844"/>
            <a:ext cx="79933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1,4-Dioxane is an industrial solvent. It is typically used as a stabilizer in other solvents and is commonly found in many household products: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Highly soluble in water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Very mobile, flows with groundwater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Creates long plumes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2D4E8C"/>
                </a:solidFill>
                <a:latin typeface="Helvetica" charset="0"/>
                <a:cs typeface="Helvetica" charset="0"/>
              </a:rPr>
              <a:t>Potential adverse health effects, suspected carcinogen </a:t>
            </a:r>
          </a:p>
          <a:p>
            <a:endParaRPr lang="en-US" sz="14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25E1F53F-67A5-41AD-918B-0AFE536AEA63}"/>
              </a:ext>
            </a:extLst>
          </p:cNvPr>
          <p:cNvSpPr/>
          <p:nvPr/>
        </p:nvSpPr>
        <p:spPr>
          <a:xfrm>
            <a:off x="316399" y="1271819"/>
            <a:ext cx="8532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ED923"/>
                </a:solidFill>
                <a:latin typeface="Helvetica" charset="0"/>
                <a:ea typeface="Helvetica" charset="0"/>
                <a:cs typeface="Helvetica" charset="0"/>
              </a:rPr>
              <a:t>What is 1,4-dioxane?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EEFACB4C-EB4C-4500-A875-9E5F81284893}"/>
              </a:ext>
            </a:extLst>
          </p:cNvPr>
          <p:cNvGrpSpPr/>
          <p:nvPr/>
        </p:nvGrpSpPr>
        <p:grpSpPr>
          <a:xfrm>
            <a:off x="2098339" y="4077911"/>
            <a:ext cx="4462259" cy="2085506"/>
            <a:chOff x="655621" y="2286201"/>
            <a:chExt cx="7055238" cy="2992294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xmlns="" id="{51954207-A9AE-42DA-8929-F142A801B25F}"/>
                </a:ext>
              </a:extLst>
            </p:cNvPr>
            <p:cNvGrpSpPr/>
            <p:nvPr/>
          </p:nvGrpSpPr>
          <p:grpSpPr>
            <a:xfrm>
              <a:off x="663071" y="2286203"/>
              <a:ext cx="2102952" cy="947830"/>
              <a:chOff x="754" y="2038"/>
              <a:chExt cx="2102952" cy="1236285"/>
            </a:xfrm>
            <a:solidFill>
              <a:schemeClr val="accent1"/>
            </a:solidFill>
          </p:grpSpPr>
          <p:sp>
            <p:nvSpPr>
              <p:cNvPr id="40" name="Rounded Rectangle 16">
                <a:extLst>
                  <a:ext uri="{FF2B5EF4-FFF2-40B4-BE49-F238E27FC236}">
                    <a16:creationId xmlns:a16="http://schemas.microsoft.com/office/drawing/2014/main" xmlns="" id="{234C9EC1-E5D0-47FD-B1EF-CF26079E91CB}"/>
                  </a:ext>
                </a:extLst>
              </p:cNvPr>
              <p:cNvSpPr/>
              <p:nvPr/>
            </p:nvSpPr>
            <p:spPr>
              <a:xfrm>
                <a:off x="754" y="2038"/>
                <a:ext cx="2102952" cy="1236285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1" name="Rounded Rectangle 4">
                <a:extLst>
                  <a:ext uri="{FF2B5EF4-FFF2-40B4-BE49-F238E27FC236}">
                    <a16:creationId xmlns:a16="http://schemas.microsoft.com/office/drawing/2014/main" xmlns="" id="{455F5997-8EEE-469F-B383-549EDEEFD6B9}"/>
                  </a:ext>
                </a:extLst>
              </p:cNvPr>
              <p:cNvSpPr/>
              <p:nvPr/>
            </p:nvSpPr>
            <p:spPr>
              <a:xfrm>
                <a:off x="36964" y="135922"/>
                <a:ext cx="2030531" cy="1025607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>
                    <a:solidFill>
                      <a:schemeClr val="bg1"/>
                    </a:solidFill>
                  </a:rPr>
                  <a:t>Consumer Products</a:t>
                </a:r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xmlns="" id="{86DC34D2-C068-446D-BB17-884F063DEB79}"/>
                </a:ext>
              </a:extLst>
            </p:cNvPr>
            <p:cNvGrpSpPr/>
            <p:nvPr/>
          </p:nvGrpSpPr>
          <p:grpSpPr>
            <a:xfrm>
              <a:off x="2901278" y="2293322"/>
              <a:ext cx="2118858" cy="947831"/>
              <a:chOff x="2427" y="2038"/>
              <a:chExt cx="3152823" cy="1236285"/>
            </a:xfrm>
            <a:solidFill>
              <a:schemeClr val="accent1"/>
            </a:solidFill>
          </p:grpSpPr>
          <p:sp>
            <p:nvSpPr>
              <p:cNvPr id="38" name="Rounded Rectangle 19">
                <a:extLst>
                  <a:ext uri="{FF2B5EF4-FFF2-40B4-BE49-F238E27FC236}">
                    <a16:creationId xmlns:a16="http://schemas.microsoft.com/office/drawing/2014/main" xmlns="" id="{5516BB0F-171F-4ADA-A13D-1B09A5475612}"/>
                  </a:ext>
                </a:extLst>
              </p:cNvPr>
              <p:cNvSpPr/>
              <p:nvPr/>
            </p:nvSpPr>
            <p:spPr>
              <a:xfrm>
                <a:off x="2427" y="2038"/>
                <a:ext cx="3152823" cy="1236285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9" name="Rounded Rectangle 4">
                <a:extLst>
                  <a:ext uri="{FF2B5EF4-FFF2-40B4-BE49-F238E27FC236}">
                    <a16:creationId xmlns:a16="http://schemas.microsoft.com/office/drawing/2014/main" xmlns="" id="{96F75117-2A0C-4E06-BAD4-6408B64FECD3}"/>
                  </a:ext>
                </a:extLst>
              </p:cNvPr>
              <p:cNvSpPr/>
              <p:nvPr/>
            </p:nvSpPr>
            <p:spPr>
              <a:xfrm>
                <a:off x="38637" y="135922"/>
                <a:ext cx="3080404" cy="102560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>
                    <a:solidFill>
                      <a:schemeClr val="bg1"/>
                    </a:solidFill>
                  </a:rPr>
                  <a:t>Detergents</a:t>
                </a:r>
              </a:p>
            </p:txBody>
          </p:sp>
        </p:grp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xmlns="" id="{9FFA238F-5900-4579-8821-730226E725F1}"/>
                </a:ext>
              </a:extLst>
            </p:cNvPr>
            <p:cNvGrpSpPr/>
            <p:nvPr/>
          </p:nvGrpSpPr>
          <p:grpSpPr>
            <a:xfrm>
              <a:off x="5155391" y="2286201"/>
              <a:ext cx="2555468" cy="947832"/>
              <a:chOff x="3420088" y="2038"/>
              <a:chExt cx="3152823" cy="1236285"/>
            </a:xfrm>
            <a:solidFill>
              <a:schemeClr val="accent1"/>
            </a:solidFill>
          </p:grpSpPr>
          <p:sp>
            <p:nvSpPr>
              <p:cNvPr id="36" name="Rounded Rectangle 22">
                <a:extLst>
                  <a:ext uri="{FF2B5EF4-FFF2-40B4-BE49-F238E27FC236}">
                    <a16:creationId xmlns:a16="http://schemas.microsoft.com/office/drawing/2014/main" xmlns="" id="{A3BFD13A-9052-4478-831F-6FB64F2D626C}"/>
                  </a:ext>
                </a:extLst>
              </p:cNvPr>
              <p:cNvSpPr/>
              <p:nvPr/>
            </p:nvSpPr>
            <p:spPr>
              <a:xfrm>
                <a:off x="3420088" y="2038"/>
                <a:ext cx="3152823" cy="1236285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7" name="Rounded Rectangle 4">
                <a:extLst>
                  <a:ext uri="{FF2B5EF4-FFF2-40B4-BE49-F238E27FC236}">
                    <a16:creationId xmlns:a16="http://schemas.microsoft.com/office/drawing/2014/main" xmlns="" id="{8C8DCBEA-B22D-4209-B901-0CD42B6EB084}"/>
                  </a:ext>
                </a:extLst>
              </p:cNvPr>
              <p:cNvSpPr/>
              <p:nvPr/>
            </p:nvSpPr>
            <p:spPr>
              <a:xfrm>
                <a:off x="3456297" y="135923"/>
                <a:ext cx="3080402" cy="102560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>
                    <a:solidFill>
                      <a:schemeClr val="bg1"/>
                    </a:solidFill>
                  </a:rPr>
                  <a:t>Paint / Dye / Grease</a:t>
                </a:r>
              </a:p>
            </p:txBody>
          </p:sp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8D101074-F234-4DA7-9F94-7B041C438C7D}"/>
                </a:ext>
              </a:extLst>
            </p:cNvPr>
            <p:cNvGrpSpPr/>
            <p:nvPr/>
          </p:nvGrpSpPr>
          <p:grpSpPr>
            <a:xfrm>
              <a:off x="663072" y="3299514"/>
              <a:ext cx="4357064" cy="947830"/>
              <a:chOff x="2427" y="-346525"/>
              <a:chExt cx="3152823" cy="1883313"/>
            </a:xfrm>
            <a:solidFill>
              <a:schemeClr val="accent6"/>
            </a:solidFill>
          </p:grpSpPr>
          <p:sp>
            <p:nvSpPr>
              <p:cNvPr id="34" name="Rounded Rectangle 25">
                <a:extLst>
                  <a:ext uri="{FF2B5EF4-FFF2-40B4-BE49-F238E27FC236}">
                    <a16:creationId xmlns:a16="http://schemas.microsoft.com/office/drawing/2014/main" xmlns="" id="{47B97372-4D62-4CA9-B589-A49299AD772E}"/>
                  </a:ext>
                </a:extLst>
              </p:cNvPr>
              <p:cNvSpPr/>
              <p:nvPr/>
            </p:nvSpPr>
            <p:spPr>
              <a:xfrm>
                <a:off x="2427" y="-346525"/>
                <a:ext cx="3152823" cy="1883313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5" name="Rounded Rectangle 4">
                <a:extLst>
                  <a:ext uri="{FF2B5EF4-FFF2-40B4-BE49-F238E27FC236}">
                    <a16:creationId xmlns:a16="http://schemas.microsoft.com/office/drawing/2014/main" xmlns="" id="{037DBC40-4F92-4B14-B727-43FAB7C98505}"/>
                  </a:ext>
                </a:extLst>
              </p:cNvPr>
              <p:cNvSpPr/>
              <p:nvPr/>
            </p:nvSpPr>
            <p:spPr>
              <a:xfrm>
                <a:off x="57588" y="-221774"/>
                <a:ext cx="3042503" cy="1562369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>
                    <a:solidFill>
                      <a:schemeClr val="tx1"/>
                    </a:solidFill>
                  </a:rPr>
                  <a:t>Manufacturing Byproduct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9099F8DD-2852-4E87-83D1-C35F76DF5FBF}"/>
                </a:ext>
              </a:extLst>
            </p:cNvPr>
            <p:cNvGrpSpPr/>
            <p:nvPr/>
          </p:nvGrpSpPr>
          <p:grpSpPr>
            <a:xfrm>
              <a:off x="5155391" y="3296486"/>
              <a:ext cx="2555468" cy="945961"/>
              <a:chOff x="3210" y="-347211"/>
              <a:chExt cx="6568917" cy="1883313"/>
            </a:xfrm>
            <a:solidFill>
              <a:schemeClr val="accent6"/>
            </a:solidFill>
          </p:grpSpPr>
          <p:sp>
            <p:nvSpPr>
              <p:cNvPr id="32" name="Rounded Rectangle 28">
                <a:extLst>
                  <a:ext uri="{FF2B5EF4-FFF2-40B4-BE49-F238E27FC236}">
                    <a16:creationId xmlns:a16="http://schemas.microsoft.com/office/drawing/2014/main" xmlns="" id="{627FFD9D-F501-4D41-9122-536017E6A09F}"/>
                  </a:ext>
                </a:extLst>
              </p:cNvPr>
              <p:cNvSpPr/>
              <p:nvPr/>
            </p:nvSpPr>
            <p:spPr>
              <a:xfrm>
                <a:off x="3210" y="-347211"/>
                <a:ext cx="6568917" cy="1883313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6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3" name="Rounded Rectangle 4">
                <a:extLst>
                  <a:ext uri="{FF2B5EF4-FFF2-40B4-BE49-F238E27FC236}">
                    <a16:creationId xmlns:a16="http://schemas.microsoft.com/office/drawing/2014/main" xmlns="" id="{D26ACAD5-8A3F-4F06-9F0D-5A02CDACD582}"/>
                  </a:ext>
                </a:extLst>
              </p:cNvPr>
              <p:cNvSpPr/>
              <p:nvPr/>
            </p:nvSpPr>
            <p:spPr>
              <a:xfrm>
                <a:off x="58369" y="-222323"/>
                <a:ext cx="6458596" cy="1565460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>
                    <a:solidFill>
                      <a:schemeClr val="tx1"/>
                    </a:solidFill>
                  </a:rPr>
                  <a:t>Direct </a:t>
                </a:r>
                <a:br>
                  <a:rPr lang="en-US" sz="1600" b="1" kern="1200" dirty="0">
                    <a:solidFill>
                      <a:schemeClr val="tx1"/>
                    </a:solidFill>
                  </a:rPr>
                </a:br>
                <a:r>
                  <a:rPr lang="en-US" sz="1600" b="1" kern="1200" dirty="0">
                    <a:solidFill>
                      <a:schemeClr val="tx1"/>
                    </a:solidFill>
                  </a:rPr>
                  <a:t>Use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xmlns="" id="{8E36F9A4-F4AB-401B-A48F-ECF9541371A8}"/>
                </a:ext>
              </a:extLst>
            </p:cNvPr>
            <p:cNvGrpSpPr/>
            <p:nvPr/>
          </p:nvGrpSpPr>
          <p:grpSpPr>
            <a:xfrm>
              <a:off x="655621" y="4330664"/>
              <a:ext cx="7055238" cy="947831"/>
              <a:chOff x="0" y="-1350259"/>
              <a:chExt cx="6575340" cy="3943791"/>
            </a:xfrm>
            <a:solidFill>
              <a:schemeClr val="accent4"/>
            </a:solidFill>
          </p:grpSpPr>
          <p:sp>
            <p:nvSpPr>
              <p:cNvPr id="30" name="Rounded Rectangle 31">
                <a:extLst>
                  <a:ext uri="{FF2B5EF4-FFF2-40B4-BE49-F238E27FC236}">
                    <a16:creationId xmlns:a16="http://schemas.microsoft.com/office/drawing/2014/main" xmlns="" id="{0BC2C2EE-8624-4B4C-A45A-DD74A5D5AAFC}"/>
                  </a:ext>
                </a:extLst>
              </p:cNvPr>
              <p:cNvSpPr/>
              <p:nvPr/>
            </p:nvSpPr>
            <p:spPr>
              <a:xfrm>
                <a:off x="0" y="-1350259"/>
                <a:ext cx="6575340" cy="3943791"/>
              </a:xfrm>
              <a:prstGeom prst="roundRect">
                <a:avLst>
                  <a:gd name="adj" fmla="val 10000"/>
                </a:avLst>
              </a:prstGeom>
              <a:grpFill/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4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 sz="1600" dirty="0"/>
              </a:p>
            </p:txBody>
          </p:sp>
          <p:sp>
            <p:nvSpPr>
              <p:cNvPr id="31" name="Rounded Rectangle 4">
                <a:extLst>
                  <a:ext uri="{FF2B5EF4-FFF2-40B4-BE49-F238E27FC236}">
                    <a16:creationId xmlns:a16="http://schemas.microsoft.com/office/drawing/2014/main" xmlns="" id="{8D21DB2B-CD9D-4158-AF4A-9544594A9216}"/>
                  </a:ext>
                </a:extLst>
              </p:cNvPr>
              <p:cNvSpPr/>
              <p:nvPr/>
            </p:nvSpPr>
            <p:spPr>
              <a:xfrm>
                <a:off x="115509" y="-985113"/>
                <a:ext cx="6344318" cy="3271717"/>
              </a:xfrm>
              <a:prstGeom prst="rect">
                <a:avLst/>
              </a:prstGeom>
              <a:no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76200" tIns="76200" rIns="76200" bIns="762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b="1" kern="1200" dirty="0">
                    <a:solidFill>
                      <a:schemeClr val="tx1"/>
                    </a:solidFill>
                  </a:rPr>
                  <a:t>Chlorinated Solvents (1,1,1-TCA)</a:t>
                </a:r>
              </a:p>
            </p:txBody>
          </p:sp>
        </p:grpSp>
      </p:grpSp>
      <p:sp>
        <p:nvSpPr>
          <p:cNvPr id="42" name="Content Placeholder 5">
            <a:extLst>
              <a:ext uri="{FF2B5EF4-FFF2-40B4-BE49-F238E27FC236}">
                <a16:creationId xmlns:a16="http://schemas.microsoft.com/office/drawing/2014/main" xmlns="" id="{F181C2E6-D965-4529-AC54-7962B3434A2F}"/>
              </a:ext>
            </a:extLst>
          </p:cNvPr>
          <p:cNvSpPr txBox="1">
            <a:spLocks/>
          </p:cNvSpPr>
          <p:nvPr/>
        </p:nvSpPr>
        <p:spPr>
          <a:xfrm>
            <a:off x="351911" y="3619133"/>
            <a:ext cx="756405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CED923"/>
                </a:solidFill>
                <a:latin typeface="Helvetica" charset="0"/>
                <a:ea typeface="Helvetica" charset="0"/>
                <a:cs typeface="Helvetica" charset="0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solidFill>
                  <a:srgbClr val="2D4E8C"/>
                </a:solidFill>
                <a:ea typeface="ＭＳ Ｐゴシック" pitchFamily="-105" charset="-128"/>
              </a:rPr>
              <a:t>Sources of 1,4-dioxane</a:t>
            </a:r>
          </a:p>
        </p:txBody>
      </p:sp>
    </p:spTree>
    <p:extLst>
      <p:ext uri="{BB962C8B-B14F-4D97-AF65-F5344CB8AC3E}">
        <p14:creationId xmlns:p14="http://schemas.microsoft.com/office/powerpoint/2010/main" val="273626913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622006" y="2853267"/>
            <a:ext cx="80190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 eaLnBrk="1" hangingPunct="1">
              <a:spcAft>
                <a:spcPts val="1200"/>
              </a:spcAft>
            </a:pPr>
            <a:r>
              <a:rPr lang="en-US" sz="4500" b="1" dirty="0">
                <a:solidFill>
                  <a:srgbClr val="CED923"/>
                </a:solidFill>
                <a:latin typeface="Helvetica" pitchFamily="-110" charset="0"/>
                <a:ea typeface="Helvetica" pitchFamily="-110" charset="0"/>
                <a:cs typeface="Helvetica" pitchFamily="-110" charset="0"/>
              </a:rPr>
              <a:t>Thank you.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76263" y="3539067"/>
            <a:ext cx="811053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 eaLnBrk="1" hangingPunct="1">
              <a:spcAft>
                <a:spcPts val="600"/>
              </a:spcAft>
              <a:buSzPct val="90000"/>
            </a:pPr>
            <a:r>
              <a:rPr lang="en-US" sz="3200" b="1" dirty="0">
                <a:solidFill>
                  <a:srgbClr val="2D4E8C"/>
                </a:solidFill>
                <a:latin typeface="Helvetica"/>
                <a:cs typeface="Helvetica"/>
              </a:rPr>
              <a:t>Questions?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  <a:latin typeface="Helvetica"/>
                <a:cs typeface="Helvetica"/>
              </a:defRPr>
            </a:lvl1pPr>
          </a:lstStyle>
          <a:p>
            <a:fld id="{05B061DC-68AB-6A4A-BDF6-CCB06D1CE6A7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8936</TotalTime>
  <Words>491</Words>
  <Application>Microsoft Macintosh PowerPoint</Application>
  <PresentationFormat>On-screen Show (4:3)</PresentationFormat>
  <Paragraphs>101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Courier New</vt:lpstr>
      <vt:lpstr>Geneva</vt:lpstr>
      <vt:lpstr>Helvetica</vt:lpstr>
      <vt:lpstr>ＭＳ Ｐゴシック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Behan Communications, Inc.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Dannica Greene</dc:creator>
  <cp:lastModifiedBy>Troy Burns</cp:lastModifiedBy>
  <cp:revision>381</cp:revision>
  <cp:lastPrinted>2016-05-06T17:07:12Z</cp:lastPrinted>
  <dcterms:created xsi:type="dcterms:W3CDTF">2016-05-09T15:09:24Z</dcterms:created>
  <dcterms:modified xsi:type="dcterms:W3CDTF">2018-11-14T21:26:36Z</dcterms:modified>
</cp:coreProperties>
</file>